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AB9537"/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36F7D52-6469-4770-8199-DDCDADD46241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6DE7FAF-8C76-4B2A-94CA-81FC0C153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209800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/>
              <a:t>Служение Службы доверия</a:t>
            </a:r>
            <a:br>
              <a:rPr lang="ru-RU" sz="2400" dirty="0" smtClean="0"/>
            </a:br>
            <a:r>
              <a:rPr lang="ru-RU" sz="2400" dirty="0" smtClean="0"/>
              <a:t>      Всемирное </a:t>
            </a:r>
            <a:r>
              <a:rPr lang="ru-RU" sz="2400" dirty="0" smtClean="0"/>
              <a:t>совещание СД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Март 2011</a:t>
            </a:r>
            <a:endParaRPr lang="ru-RU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286000"/>
            <a:ext cx="7467600" cy="35814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sz="7700" dirty="0" smtClean="0"/>
              <a:t>Миссия и служение</a:t>
            </a:r>
          </a:p>
          <a:p>
            <a:r>
              <a:rPr lang="ru-RU" dirty="0" smtClean="0"/>
              <a:t> </a:t>
            </a:r>
          </a:p>
          <a:p>
            <a:r>
              <a:rPr lang="ru-RU" dirty="0" err="1" smtClean="0"/>
              <a:t>Гэри</a:t>
            </a:r>
            <a:r>
              <a:rPr lang="ru-RU" dirty="0" smtClean="0"/>
              <a:t> В.Додж, </a:t>
            </a:r>
            <a:r>
              <a:rPr lang="en-US" dirty="0" smtClean="0"/>
              <a:t>GSPG</a:t>
            </a:r>
            <a:endParaRPr lang="ru-RU" dirty="0" smtClean="0"/>
          </a:p>
          <a:p>
            <a:r>
              <a:rPr lang="ru-RU" dirty="0" smtClean="0"/>
              <a:t>Генеральная конференция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Директор Службы Доверия</a:t>
            </a:r>
          </a:p>
          <a:p>
            <a:r>
              <a:rPr lang="ru-RU" dirty="0" smtClean="0"/>
              <a:t>Дипломированный специалист по планируемым пожертвованиям</a:t>
            </a:r>
          </a:p>
          <a:p>
            <a:r>
              <a:rPr lang="ru-RU" dirty="0" smtClean="0"/>
              <a:t>Американский институт филантропии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ru-RU" sz="2800" dirty="0" smtClean="0"/>
              <a:t>Директор служения планирования пожертвований и доверия</a:t>
            </a:r>
            <a:endParaRPr lang="ru-R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51510" lvl="0" indent="-514350">
              <a:buFont typeface="+mj-lt"/>
              <a:buAutoNum type="arabicPeriod"/>
            </a:pPr>
            <a:r>
              <a:rPr lang="ru-RU" sz="3200" i="1" dirty="0" smtClean="0"/>
              <a:t>Как специалистов планируемых пожертвований, наша роль состоит не в обеспечении ресурсов для сбалансирования бюджета.</a:t>
            </a:r>
          </a:p>
          <a:p>
            <a:pPr marL="651510" indent="-514350">
              <a:buNone/>
            </a:pPr>
            <a:r>
              <a:rPr lang="ru-RU" sz="3200" i="1" dirty="0" smtClean="0"/>
              <a:t> </a:t>
            </a:r>
          </a:p>
          <a:p>
            <a:pPr marL="651510" lvl="0" indent="-514350">
              <a:buNone/>
            </a:pPr>
            <a:r>
              <a:rPr lang="ru-RU" sz="3200" i="1" dirty="0" smtClean="0"/>
              <a:t>2. Мы трудимся в этом бизнесе с тем, чтобы изменить жизни ради евангельской вести Иисуса Христа…. Вот наша цель!</a:t>
            </a:r>
          </a:p>
          <a:p>
            <a:pPr marL="651510" indent="-514350">
              <a:buNone/>
            </a:pPr>
            <a:r>
              <a:rPr lang="ru-RU" sz="3200" i="1" dirty="0" smtClean="0"/>
              <a:t> </a:t>
            </a:r>
          </a:p>
          <a:p>
            <a:pPr marL="651510" lvl="0" indent="-514350">
              <a:buNone/>
            </a:pPr>
            <a:r>
              <a:rPr lang="ru-RU" sz="3200" i="1" dirty="0" smtClean="0"/>
              <a:t>3. Мы приобретаем учеников – не пророков, не сбалансированный бюджет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Директор служения планируемых пожертвований и доверия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2514600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Autofit/>
          </a:bodyPr>
          <a:lstStyle/>
          <a:p>
            <a:r>
              <a:rPr lang="ru-RU" sz="3200" i="1" dirty="0" smtClean="0">
                <a:solidFill>
                  <a:schemeClr val="bg1"/>
                </a:solidFill>
              </a:rPr>
              <a:t>У нас нет никакой другой причины. Если мы не делаем этого, тогда следует изменить нашу цель или лучше донести нашу цель до руководства и членов церкви.</a:t>
            </a:r>
            <a:endParaRPr lang="ru-RU" sz="32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Три источника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38400"/>
            <a:ext cx="9144000" cy="3870960"/>
          </a:xfrm>
        </p:spPr>
        <p:txBody>
          <a:bodyPr>
            <a:normAutofit/>
          </a:bodyPr>
          <a:lstStyle/>
          <a:p>
            <a:pPr lvl="1"/>
            <a:r>
              <a:rPr lang="ru-RU" sz="3200" i="1" dirty="0" smtClean="0"/>
              <a:t>наш заработанный доход</a:t>
            </a:r>
            <a:endParaRPr lang="ru-RU" sz="2800" i="1" dirty="0" smtClean="0"/>
          </a:p>
          <a:p>
            <a:pPr>
              <a:buNone/>
            </a:pPr>
            <a:r>
              <a:rPr lang="ru-RU" sz="3600" i="1" dirty="0" smtClean="0"/>
              <a:t> </a:t>
            </a:r>
            <a:endParaRPr lang="ru-RU" sz="3200" i="1" dirty="0" smtClean="0"/>
          </a:p>
          <a:p>
            <a:pPr lvl="1"/>
            <a:r>
              <a:rPr lang="ru-RU" sz="3200" i="1" dirty="0" smtClean="0"/>
              <a:t>наши накопленные ресурсы</a:t>
            </a:r>
            <a:endParaRPr lang="ru-RU" sz="2800" i="1" dirty="0" smtClean="0"/>
          </a:p>
          <a:p>
            <a:pPr>
              <a:buNone/>
            </a:pPr>
            <a:r>
              <a:rPr lang="ru-RU" sz="3600" i="1" dirty="0" smtClean="0"/>
              <a:t> </a:t>
            </a:r>
            <a:endParaRPr lang="ru-RU" sz="3200" i="1" dirty="0" smtClean="0"/>
          </a:p>
          <a:p>
            <a:pPr lvl="1"/>
            <a:r>
              <a:rPr lang="ru-RU" sz="3200" i="1" dirty="0" smtClean="0"/>
              <a:t>наши </a:t>
            </a:r>
            <a:r>
              <a:rPr lang="ru-RU" sz="3200" i="1" u="sng" dirty="0" smtClean="0"/>
              <a:t>окончательные</a:t>
            </a:r>
            <a:r>
              <a:rPr lang="ru-RU" sz="3200" i="1" dirty="0" smtClean="0"/>
              <a:t> планы пожертвований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Наши заработанные доходы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709160"/>
          </a:xfrm>
        </p:spPr>
        <p:txBody>
          <a:bodyPr>
            <a:normAutofit/>
          </a:bodyPr>
          <a:lstStyle/>
          <a:p>
            <a:pPr lvl="1"/>
            <a:r>
              <a:rPr lang="ru-RU" sz="3200" dirty="0" smtClean="0"/>
              <a:t>десятина</a:t>
            </a:r>
            <a:endParaRPr lang="ru-RU" sz="2800" dirty="0" smtClean="0"/>
          </a:p>
          <a:p>
            <a:pPr lvl="1"/>
            <a:r>
              <a:rPr lang="ru-RU" sz="3200" dirty="0" smtClean="0"/>
              <a:t>пожертвования</a:t>
            </a:r>
            <a:endParaRPr lang="ru-RU" sz="2800" dirty="0" smtClean="0"/>
          </a:p>
          <a:p>
            <a:pPr lvl="1"/>
            <a:r>
              <a:rPr lang="ru-RU" sz="3200" dirty="0" smtClean="0"/>
              <a:t>продукты питания</a:t>
            </a:r>
            <a:endParaRPr lang="ru-RU" sz="2800" dirty="0" smtClean="0"/>
          </a:p>
          <a:p>
            <a:pPr lvl="1"/>
            <a:r>
              <a:rPr lang="ru-RU" sz="3200" dirty="0" smtClean="0"/>
              <a:t>рента</a:t>
            </a:r>
            <a:endParaRPr lang="ru-RU" sz="2800" dirty="0" smtClean="0"/>
          </a:p>
          <a:p>
            <a:pPr lvl="1"/>
            <a:r>
              <a:rPr lang="ru-RU" sz="3200" dirty="0" smtClean="0"/>
              <a:t>услуги</a:t>
            </a:r>
            <a:endParaRPr lang="ru-RU" sz="2800" dirty="0" smtClean="0"/>
          </a:p>
          <a:p>
            <a:pPr lvl="1"/>
            <a:r>
              <a:rPr lang="ru-RU" sz="3200" dirty="0" smtClean="0"/>
              <a:t>одежда</a:t>
            </a:r>
            <a:endParaRPr lang="ru-RU" sz="2800" dirty="0" smtClean="0"/>
          </a:p>
          <a:p>
            <a:pPr lvl="1"/>
            <a:r>
              <a:rPr lang="ru-RU" sz="3200" dirty="0" smtClean="0"/>
              <a:t>благотворительные вклады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Наши накопленные ресурсы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0916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lvl="1"/>
            <a:r>
              <a:rPr lang="ru-RU" sz="2800" b="1" i="1" dirty="0" smtClean="0"/>
              <a:t>фонды</a:t>
            </a:r>
            <a:endParaRPr lang="ru-RU" i="1" dirty="0" smtClean="0"/>
          </a:p>
          <a:p>
            <a:pPr lvl="1"/>
            <a:r>
              <a:rPr lang="ru-RU" sz="2800" b="1" i="1" dirty="0" smtClean="0"/>
              <a:t>закладные</a:t>
            </a:r>
            <a:endParaRPr lang="ru-RU" i="1" dirty="0" smtClean="0"/>
          </a:p>
          <a:p>
            <a:pPr lvl="1"/>
            <a:r>
              <a:rPr lang="ru-RU" sz="2800" b="1" i="1" dirty="0" smtClean="0"/>
              <a:t>другие вложения</a:t>
            </a:r>
            <a:endParaRPr lang="ru-RU" i="1" dirty="0" smtClean="0"/>
          </a:p>
          <a:p>
            <a:pPr lvl="1"/>
            <a:r>
              <a:rPr lang="ru-RU" sz="2800" b="1" i="1" dirty="0" smtClean="0"/>
              <a:t>собственность</a:t>
            </a:r>
            <a:endParaRPr lang="ru-RU" i="1" dirty="0" smtClean="0"/>
          </a:p>
          <a:p>
            <a:pPr lvl="1"/>
            <a:r>
              <a:rPr lang="ru-RU" sz="2800" b="1" i="1" dirty="0" smtClean="0"/>
              <a:t>страховка – </a:t>
            </a:r>
            <a:r>
              <a:rPr lang="en-US" sz="2800" b="1" i="1" dirty="0" smtClean="0"/>
              <a:t>ADD</a:t>
            </a:r>
            <a:r>
              <a:rPr lang="ru-RU" sz="2800" b="1" i="1" dirty="0" smtClean="0"/>
              <a:t>, на периоды жизни и т.д.</a:t>
            </a:r>
            <a:endParaRPr lang="ru-RU" i="1" dirty="0" smtClean="0"/>
          </a:p>
          <a:p>
            <a:pPr lvl="1"/>
            <a:r>
              <a:rPr lang="ru-RU" sz="2800" b="1" i="1" dirty="0" smtClean="0"/>
              <a:t>сбережения</a:t>
            </a:r>
            <a:endParaRPr lang="ru-RU" i="1" dirty="0" smtClean="0"/>
          </a:p>
          <a:p>
            <a:pPr lvl="1"/>
            <a:r>
              <a:rPr lang="ru-RU" sz="2800" b="1" i="1" dirty="0" smtClean="0"/>
              <a:t>наследство</a:t>
            </a:r>
            <a:endParaRPr lang="ru-RU" i="1" dirty="0" smtClean="0"/>
          </a:p>
          <a:p>
            <a:pPr>
              <a:buNone/>
            </a:pPr>
            <a:r>
              <a:rPr lang="ru-RU" b="1" i="1" dirty="0" smtClean="0"/>
              <a:t> </a:t>
            </a:r>
            <a:endParaRPr lang="ru-RU" sz="2400" i="1" dirty="0" smtClean="0"/>
          </a:p>
          <a:p>
            <a:pPr>
              <a:buNone/>
            </a:pPr>
            <a:r>
              <a:rPr lang="ru-RU" b="1" i="1" dirty="0" smtClean="0"/>
              <a:t>		Это все подотчетные ресурсы – не являющиеся частью денежного потока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Наши окончательные планы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099560"/>
          </a:xfrm>
        </p:spPr>
        <p:txBody>
          <a:bodyPr>
            <a:normAutofit fontScale="92500"/>
          </a:bodyPr>
          <a:lstStyle/>
          <a:p>
            <a:pPr lvl="1"/>
            <a:r>
              <a:rPr lang="ru-RU" b="1" dirty="0" smtClean="0"/>
              <a:t>Большинство из нас будут богаче в наш последний день на земле, чем когда-либо мы были, живя на земле! </a:t>
            </a:r>
            <a:endParaRPr lang="ru-RU" sz="2000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sz="2400" dirty="0" smtClean="0"/>
          </a:p>
          <a:p>
            <a:pPr lvl="1"/>
            <a:r>
              <a:rPr lang="ru-RU" b="1" dirty="0" smtClean="0"/>
              <a:t>Добрая весть – </a:t>
            </a:r>
            <a:r>
              <a:rPr lang="ru-RU" dirty="0" smtClean="0"/>
              <a:t>Нам больше никогда не понадобится это имущество, помимо того, что к нашему имуществу могут влиться дополнительные фонды из ценных источников и страховок</a:t>
            </a:r>
            <a:endParaRPr lang="ru-RU" sz="2000" dirty="0" smtClean="0"/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b="1" dirty="0" smtClean="0"/>
              <a:t>Плохие новости – </a:t>
            </a:r>
            <a:r>
              <a:rPr lang="ru-RU" dirty="0" smtClean="0"/>
              <a:t>Сколько</a:t>
            </a:r>
            <a:r>
              <a:rPr lang="ru-RU" b="1" dirty="0" smtClean="0"/>
              <a:t> </a:t>
            </a:r>
            <a:r>
              <a:rPr lang="ru-RU" dirty="0" smtClean="0"/>
              <a:t>бы ни</a:t>
            </a:r>
            <a:r>
              <a:rPr lang="ru-RU" b="1" dirty="0" smtClean="0"/>
              <a:t> </a:t>
            </a:r>
            <a:r>
              <a:rPr lang="ru-RU" dirty="0" smtClean="0"/>
              <a:t>стоило имущество, ничто из него не останется с нами! (нам оно не понадобится).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Наши окончательные планы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05400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ru-RU" sz="3400" b="1" dirty="0" smtClean="0"/>
              <a:t>Важные новости – Мы все еще несем ответственность за него</a:t>
            </a:r>
            <a:endParaRPr lang="ru-RU" sz="2900" dirty="0" smtClean="0"/>
          </a:p>
          <a:p>
            <a:pPr>
              <a:buNone/>
            </a:pPr>
            <a:r>
              <a:rPr lang="ru-RU" sz="4600" b="1" dirty="0" smtClean="0"/>
              <a:t> </a:t>
            </a:r>
            <a:endParaRPr lang="ru-RU" sz="3400" dirty="0" smtClean="0"/>
          </a:p>
          <a:p>
            <a:pPr lvl="1">
              <a:buNone/>
            </a:pPr>
            <a:r>
              <a:rPr lang="ru-RU" sz="3400" b="1" dirty="0" smtClean="0"/>
              <a:t>В этом вопрос</a:t>
            </a:r>
            <a:endParaRPr lang="ru-RU" sz="2000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sz="2400" dirty="0" smtClean="0"/>
          </a:p>
          <a:p>
            <a:pPr algn="ctr">
              <a:buNone/>
            </a:pPr>
            <a:r>
              <a:rPr lang="ru-RU" sz="3100" i="1" dirty="0" smtClean="0"/>
              <a:t>«Господи, что Ты хотел бы, чтобы я сделал с тем, что Ты дал мне?»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 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Если ответ  «ничего» - то попытайся снова дать «неверный» ответ.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 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Нигде в Писании Бог не предлагает нам ничего не делать с тем, что Он нам дал –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 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Мы ответственны –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 </a:t>
            </a:r>
            <a:endParaRPr lang="ru-RU" sz="2600" i="1" dirty="0" smtClean="0"/>
          </a:p>
          <a:p>
            <a:pPr algn="ctr">
              <a:buNone/>
            </a:pPr>
            <a:r>
              <a:rPr lang="ru-RU" sz="3100" i="1" dirty="0" smtClean="0"/>
              <a:t>Мы несем ответственность управителя.</a:t>
            </a:r>
            <a:endParaRPr lang="ru-RU" sz="2600" i="1" dirty="0" smtClean="0"/>
          </a:p>
          <a:p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Процесс «не делать ничего»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b="1" dirty="0" smtClean="0"/>
              <a:t>Возьмите все имущество, которое Бог дал нам</a:t>
            </a:r>
            <a:endParaRPr lang="ru-RU" sz="1600" dirty="0" smtClean="0"/>
          </a:p>
          <a:p>
            <a:pPr>
              <a:buNone/>
            </a:pPr>
            <a:r>
              <a:rPr lang="ru-RU" sz="1600" b="1" dirty="0" smtClean="0"/>
              <a:t>          </a:t>
            </a:r>
            <a:endParaRPr lang="ru-RU" sz="1600" dirty="0" smtClean="0"/>
          </a:p>
          <a:p>
            <a:pPr algn="ctr">
              <a:buNone/>
            </a:pPr>
            <a:r>
              <a:rPr lang="ru-RU" sz="2000" b="1" dirty="0" smtClean="0"/>
              <a:t>Дети         Деньги           Вклады               Собственность     </a:t>
            </a:r>
          </a:p>
          <a:p>
            <a:pPr algn="ctr">
              <a:buNone/>
            </a:pPr>
            <a:r>
              <a:rPr lang="ru-RU" sz="2000" b="1" dirty="0" smtClean="0"/>
              <a:t>  </a:t>
            </a:r>
          </a:p>
          <a:p>
            <a:pPr algn="ctr">
              <a:buNone/>
            </a:pPr>
            <a:r>
              <a:rPr lang="ru-RU" sz="2000" b="1" dirty="0" smtClean="0"/>
              <a:t>Автомобили   		  Дом     		  Ферма	</a:t>
            </a:r>
          </a:p>
          <a:p>
            <a:pPr algn="ctr">
              <a:buNone/>
            </a:pPr>
            <a:r>
              <a:rPr lang="ru-RU" sz="2000" b="1" dirty="0" smtClean="0"/>
              <a:t>	</a:t>
            </a:r>
          </a:p>
          <a:p>
            <a:pPr algn="ctr">
              <a:buNone/>
            </a:pPr>
            <a:r>
              <a:rPr lang="ru-RU" sz="2000" b="1" dirty="0" smtClean="0"/>
              <a:t>Крупный рогатый Скот	Козы, овцы</a:t>
            </a:r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b="1" dirty="0" smtClean="0"/>
              <a:t> Другие животные		Семейные сбережения	</a:t>
            </a:r>
          </a:p>
          <a:p>
            <a:pPr algn="ctr">
              <a:buNone/>
            </a:pPr>
            <a:endParaRPr lang="ru-RU" sz="2000" b="1" dirty="0" smtClean="0"/>
          </a:p>
          <a:p>
            <a:pPr algn="ctr">
              <a:buNone/>
            </a:pPr>
            <a:r>
              <a:rPr lang="ru-RU" sz="2000" b="1" dirty="0" smtClean="0"/>
              <a:t>Личные вещи</a:t>
            </a: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lvl="0"/>
            <a:r>
              <a:rPr lang="ru-RU" dirty="0" smtClean="0"/>
              <a:t>Процесс «ничего не делать»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33756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Положите все, что Бог дал вам на стол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Судью, составляющего завещания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И скажите своими действиями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Вот – Бог дал все это мне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ТЕПЕРЬ – Судья , Тебе решать что с ним будет!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Что мне делать?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471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/>
              <a:t>Мы должны поддержать –</a:t>
            </a: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Мы должны спросить –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 </a:t>
            </a: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Надо подождать –</a:t>
            </a: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b="1" dirty="0" smtClean="0"/>
              <a:t>Привет, </a:t>
            </a:r>
            <a:r>
              <a:rPr lang="ru-RU" sz="3200" b="1" dirty="0" err="1" smtClean="0"/>
              <a:t>Гери</a:t>
            </a:r>
            <a:r>
              <a:rPr lang="ru-RU" sz="3200" b="1" dirty="0" smtClean="0"/>
              <a:t> – у меня есть дом на пляже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rmAutofit/>
          </a:bodyPr>
          <a:lstStyle/>
          <a:p>
            <a:pPr lvl="0"/>
            <a:r>
              <a:rPr lang="ru-RU" sz="4400" dirty="0" smtClean="0"/>
              <a:t>Статистика пожертвований</a:t>
            </a:r>
            <a:endParaRPr lang="ru-RU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5181600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65% всех объектов недвижимости в США жертвуются 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США – 303.75 </a:t>
            </a:r>
            <a:r>
              <a:rPr lang="ru-RU" dirty="0" err="1" smtClean="0"/>
              <a:t>млрд</a:t>
            </a:r>
            <a:r>
              <a:rPr lang="ru-RU" dirty="0" smtClean="0"/>
              <a:t> – 2009</a:t>
            </a:r>
          </a:p>
          <a:p>
            <a:r>
              <a:rPr lang="ru-RU" dirty="0" smtClean="0"/>
              <a:t>США – 315.08 </a:t>
            </a:r>
            <a:r>
              <a:rPr lang="ru-RU" dirty="0" err="1" smtClean="0"/>
              <a:t>млрд</a:t>
            </a:r>
            <a:r>
              <a:rPr lang="ru-RU" dirty="0" smtClean="0"/>
              <a:t> – 2008</a:t>
            </a:r>
          </a:p>
          <a:p>
            <a:r>
              <a:rPr lang="ru-RU" dirty="0" smtClean="0"/>
              <a:t>США – 314.07 </a:t>
            </a:r>
            <a:r>
              <a:rPr lang="ru-RU" dirty="0" err="1" smtClean="0"/>
              <a:t>млрд</a:t>
            </a:r>
            <a:r>
              <a:rPr lang="ru-RU" dirty="0" smtClean="0"/>
              <a:t> – 2007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98% хороших жилых помещений отдаются благотворительно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81% новых  доноров жертвуют в организации, которые обеспечивают основные нужды, в то время как 78% жертвуют в образование, 68% - в здоровье и религиозные организации.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Что я сделаю, чтобы обеспечить руководство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91600" cy="487680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ru-RU" i="1" dirty="0" smtClean="0"/>
              <a:t>Я буду молиться – изучать благословения управителя</a:t>
            </a:r>
            <a:endParaRPr lang="ru-RU" sz="2000" i="1" dirty="0" smtClean="0"/>
          </a:p>
          <a:p>
            <a:pPr>
              <a:buNone/>
            </a:pPr>
            <a:r>
              <a:rPr lang="ru-RU" i="1" dirty="0" smtClean="0"/>
              <a:t>	</a:t>
            </a:r>
            <a:endParaRPr lang="ru-RU" sz="2400" i="1" dirty="0" smtClean="0"/>
          </a:p>
          <a:p>
            <a:pPr lvl="1"/>
            <a:r>
              <a:rPr lang="ru-RU" i="1" dirty="0" smtClean="0"/>
              <a:t>я буду свидетельствовать – рассказывать свою историю</a:t>
            </a:r>
            <a:endParaRPr lang="ru-RU" sz="2000" i="1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sz="2400" i="1" dirty="0" smtClean="0"/>
          </a:p>
          <a:p>
            <a:pPr lvl="1"/>
            <a:r>
              <a:rPr lang="ru-RU" i="1" dirty="0" smtClean="0"/>
              <a:t>я буду укреплять и повышать намерения членов-управителей в планировании дарений</a:t>
            </a:r>
            <a:endParaRPr lang="ru-RU" sz="2000" i="1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sz="2400" i="1" dirty="0" smtClean="0"/>
          </a:p>
          <a:p>
            <a:pPr lvl="1"/>
            <a:r>
              <a:rPr lang="ru-RU" i="1" dirty="0" smtClean="0"/>
              <a:t>я верну обществу по крайней мере ту часть земли, которую я имею вне местной церкви</a:t>
            </a:r>
            <a:endParaRPr lang="ru-RU" sz="2000" i="1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sz="2400" i="1" dirty="0" smtClean="0"/>
          </a:p>
          <a:p>
            <a:pPr lvl="1"/>
            <a:r>
              <a:rPr lang="ru-RU" i="1" dirty="0" smtClean="0"/>
              <a:t>я буду участвовать в малых группах по изучению Библии или участвовать в служении молитвенных групп</a:t>
            </a:r>
            <a:endParaRPr lang="ru-RU" sz="2000" i="1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sz="2400" i="1" dirty="0" smtClean="0"/>
          </a:p>
          <a:p>
            <a:pPr lvl="1"/>
            <a:r>
              <a:rPr lang="ru-RU" i="1" dirty="0" smtClean="0"/>
              <a:t>я буду уделять 15-20 минут каждую неделю в одно и то же время, чтобы написать 10 благодарностей Богу</a:t>
            </a:r>
            <a:endParaRPr lang="ru-RU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Три причины, чтобы люди жертвовали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566160"/>
          </a:xfrm>
        </p:spPr>
        <p:txBody>
          <a:bodyPr/>
          <a:lstStyle/>
          <a:p>
            <a:pPr marL="651510" lvl="0" indent="-514350">
              <a:buNone/>
            </a:pPr>
            <a:r>
              <a:rPr lang="ru-RU" sz="4000" i="1" dirty="0" smtClean="0"/>
              <a:t>1.</a:t>
            </a:r>
            <a:r>
              <a:rPr lang="ru-RU" i="1" dirty="0" smtClean="0"/>
              <a:t>   </a:t>
            </a:r>
            <a:r>
              <a:rPr lang="ru-RU" sz="4000" i="1" dirty="0" smtClean="0"/>
              <a:t>Вера в миссию</a:t>
            </a:r>
          </a:p>
          <a:p>
            <a:pPr marL="651510" lvl="0" indent="-514350">
              <a:buNone/>
            </a:pPr>
            <a:r>
              <a:rPr lang="ru-RU" sz="4000" i="1" dirty="0" smtClean="0"/>
              <a:t>1.  Доверие руководству</a:t>
            </a:r>
          </a:p>
          <a:p>
            <a:pPr marL="651510" lvl="0" indent="-514350">
              <a:buNone/>
            </a:pPr>
            <a:r>
              <a:rPr lang="ru-RU" sz="4000" i="1" dirty="0" smtClean="0"/>
              <a:t>1.   Юридическая ответственность организации</a:t>
            </a:r>
            <a:endParaRPr lang="ru-RU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Помни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5567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          Пожертвования – это самый близкий путь, которые мы имеем на основе ежедневных и планируемых пожертвований, чтобы получить правдивую картину характера человека. Именно в жертвенности человек должен придти к осознанному решению пойти </a:t>
            </a:r>
            <a:r>
              <a:rPr lang="ru-RU" i="1" u="sng" dirty="0" smtClean="0"/>
              <a:t>на риск</a:t>
            </a:r>
            <a:r>
              <a:rPr lang="ru-RU" i="1" dirty="0" smtClean="0"/>
              <a:t>, которое будет высоко оценено. Когда мы увидим, что человек преодолел страх расставания с тем, что мир ценит так высоко, тогда вы знаете, что Иисус приобретает такие сердца.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                                                                  </a:t>
            </a:r>
            <a:r>
              <a:rPr lang="ru-RU" sz="2000" i="1" dirty="0" smtClean="0"/>
              <a:t>Клиф Кристофер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4000" dirty="0" smtClean="0"/>
              <a:t>Статистика пожертвований</a:t>
            </a:r>
            <a:br>
              <a:rPr lang="ru-RU" sz="4000" dirty="0" smtClean="0"/>
            </a:br>
            <a:r>
              <a:rPr lang="ru-RU" sz="4000" dirty="0" smtClean="0"/>
              <a:t> </a:t>
            </a:r>
            <a:endParaRPr lang="ru-R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709160"/>
          </a:xfrm>
        </p:spPr>
        <p:txBody>
          <a:bodyPr>
            <a:normAutofit/>
          </a:bodyPr>
          <a:lstStyle/>
          <a:p>
            <a:pPr lvl="1"/>
            <a:r>
              <a:rPr lang="ru-RU" dirty="0" smtClean="0"/>
              <a:t>Обзор проводимый Благотворительной хроникой</a:t>
            </a:r>
            <a:endParaRPr lang="ru-RU" sz="2000" dirty="0" smtClean="0"/>
          </a:p>
          <a:p>
            <a:pPr lvl="1"/>
            <a:r>
              <a:rPr lang="ru-RU" dirty="0" err="1" smtClean="0"/>
              <a:t>Онлайн</a:t>
            </a:r>
            <a:r>
              <a:rPr lang="ru-RU" dirty="0" smtClean="0"/>
              <a:t> пожертвования увеличились в 2009 г. до 5%</a:t>
            </a:r>
            <a:endParaRPr lang="ru-RU" sz="2000" dirty="0" smtClean="0"/>
          </a:p>
          <a:p>
            <a:pPr lvl="1">
              <a:buNone/>
            </a:pPr>
            <a:r>
              <a:rPr lang="ru-RU" dirty="0" smtClean="0"/>
              <a:t>     - 15.7 </a:t>
            </a:r>
            <a:r>
              <a:rPr lang="ru-RU" dirty="0" err="1" smtClean="0"/>
              <a:t>млрд</a:t>
            </a:r>
            <a:r>
              <a:rPr lang="ru-RU" dirty="0" smtClean="0"/>
              <a:t> долларов</a:t>
            </a:r>
            <a:endParaRPr lang="ru-RU" sz="2000" dirty="0" smtClean="0"/>
          </a:p>
          <a:p>
            <a:pPr lvl="1"/>
            <a:r>
              <a:rPr lang="ru-RU" dirty="0" smtClean="0"/>
              <a:t>Средства </a:t>
            </a:r>
            <a:r>
              <a:rPr lang="en-US" dirty="0" smtClean="0"/>
              <a:t>top media</a:t>
            </a:r>
            <a:r>
              <a:rPr lang="ru-RU" dirty="0" smtClean="0"/>
              <a:t>, используемые для роста фонда </a:t>
            </a:r>
            <a:r>
              <a:rPr lang="ru-RU" dirty="0" err="1" smtClean="0"/>
              <a:t>Фейсбук</a:t>
            </a:r>
            <a:endParaRPr lang="ru-RU" sz="2000" dirty="0" smtClean="0"/>
          </a:p>
          <a:p>
            <a:pPr lvl="1"/>
            <a:r>
              <a:rPr lang="ru-RU" dirty="0" smtClean="0"/>
              <a:t>Благотворительное наследство – 8% от общего количества в 23.8 </a:t>
            </a:r>
            <a:r>
              <a:rPr lang="ru-RU" dirty="0" err="1" smtClean="0"/>
              <a:t>млрд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4400" dirty="0" smtClean="0"/>
              <a:t>Статистика пожертвований </a:t>
            </a:r>
            <a:endParaRPr lang="ru-RU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566160"/>
          </a:xfrm>
        </p:spPr>
        <p:txBody>
          <a:bodyPr/>
          <a:lstStyle/>
          <a:p>
            <a:pPr lvl="1"/>
            <a:r>
              <a:rPr lang="ru-RU" dirty="0" smtClean="0"/>
              <a:t>Почему благотворительность указана в наследстве?</a:t>
            </a:r>
            <a:endParaRPr lang="ru-RU" sz="2000" dirty="0" smtClean="0"/>
          </a:p>
          <a:p>
            <a:pPr lvl="1"/>
            <a:r>
              <a:rPr lang="ru-RU" dirty="0" smtClean="0"/>
              <a:t>Три основных мотивированных причины</a:t>
            </a:r>
            <a:endParaRPr lang="ru-RU" sz="2000" dirty="0" smtClean="0"/>
          </a:p>
          <a:p>
            <a:pPr lvl="2"/>
            <a:r>
              <a:rPr lang="ru-RU" sz="2400" dirty="0" smtClean="0"/>
              <a:t>помощь другим</a:t>
            </a:r>
            <a:endParaRPr lang="ru-RU" sz="2000" dirty="0" smtClean="0"/>
          </a:p>
          <a:p>
            <a:pPr lvl="2"/>
            <a:r>
              <a:rPr lang="ru-RU" sz="2400" dirty="0" smtClean="0"/>
              <a:t>религиозные верования</a:t>
            </a:r>
            <a:endParaRPr lang="ru-RU" sz="2000" dirty="0" smtClean="0"/>
          </a:p>
          <a:p>
            <a:pPr lvl="2"/>
            <a:r>
              <a:rPr lang="ru-RU" sz="2400" dirty="0" smtClean="0"/>
              <a:t>возвращение обществу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4000" dirty="0" smtClean="0"/>
              <a:t>Статистика</a:t>
            </a:r>
            <a:endParaRPr lang="ru-RU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ru-RU" dirty="0" smtClean="0"/>
              <a:t>1985 – пожертвования в религию                 </a:t>
            </a:r>
            <a:r>
              <a:rPr lang="ru-RU" dirty="0" smtClean="0">
                <a:solidFill>
                  <a:srgbClr val="FFFF00"/>
                </a:solidFill>
              </a:rPr>
              <a:t>53%</a:t>
            </a:r>
            <a:endParaRPr lang="ru-RU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1990 – пожертвования в религию                  </a:t>
            </a:r>
            <a:r>
              <a:rPr lang="ru-RU" dirty="0" smtClean="0">
                <a:solidFill>
                  <a:srgbClr val="FFFF00"/>
                </a:solidFill>
              </a:rPr>
              <a:t>49%</a:t>
            </a:r>
            <a:endParaRPr lang="ru-RU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1995 – пожертвования в религию		 </a:t>
            </a:r>
            <a:r>
              <a:rPr lang="ru-RU" dirty="0" smtClean="0">
                <a:solidFill>
                  <a:srgbClr val="FFFF00"/>
                </a:solidFill>
              </a:rPr>
              <a:t>47%</a:t>
            </a:r>
          </a:p>
          <a:p>
            <a:pPr lvl="1">
              <a:buNone/>
            </a:pPr>
            <a:endParaRPr lang="ru-RU" sz="2400" dirty="0" smtClean="0"/>
          </a:p>
          <a:p>
            <a:pPr lvl="1"/>
            <a:r>
              <a:rPr lang="ru-RU" dirty="0" smtClean="0"/>
              <a:t>2000 – пожертвования в религию		 </a:t>
            </a:r>
            <a:r>
              <a:rPr lang="ru-RU" dirty="0" smtClean="0">
                <a:solidFill>
                  <a:srgbClr val="FFFF00"/>
                </a:solidFill>
              </a:rPr>
              <a:t>33%</a:t>
            </a:r>
            <a:endParaRPr lang="ru-RU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2005 – Пожертвования в религию		 </a:t>
            </a:r>
            <a:r>
              <a:rPr lang="ru-RU" dirty="0" smtClean="0">
                <a:solidFill>
                  <a:srgbClr val="FFFF00"/>
                </a:solidFill>
              </a:rPr>
              <a:t>35%</a:t>
            </a:r>
            <a:endParaRPr lang="ru-RU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2009 – Пожертвования в религию		</a:t>
            </a:r>
            <a:r>
              <a:rPr lang="ru-RU" dirty="0" smtClean="0">
                <a:solidFill>
                  <a:srgbClr val="FFFF00"/>
                </a:solidFill>
              </a:rPr>
              <a:t> 33%</a:t>
            </a:r>
            <a:endParaRPr lang="ru-RU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>
              <a:buNone/>
            </a:pPr>
            <a:r>
              <a:rPr lang="ru-RU" dirty="0" smtClean="0"/>
              <a:t>	*   Сравнение не полных пяти лет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Благотворительные причины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709160"/>
          </a:xfrm>
        </p:spPr>
        <p:txBody>
          <a:bodyPr>
            <a:normAutofit/>
          </a:bodyPr>
          <a:lstStyle/>
          <a:p>
            <a:pPr lvl="1"/>
            <a:r>
              <a:rPr lang="ru-RU" dirty="0" smtClean="0"/>
              <a:t>#1   Вера </a:t>
            </a:r>
            <a:r>
              <a:rPr lang="ru-RU" dirty="0" smtClean="0">
                <a:solidFill>
                  <a:schemeClr val="bg1"/>
                </a:solidFill>
              </a:rPr>
              <a:t>в миссию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#1  Доверие </a:t>
            </a:r>
            <a:r>
              <a:rPr lang="ru-RU" dirty="0" smtClean="0">
                <a:solidFill>
                  <a:schemeClr val="bg1"/>
                </a:solidFill>
              </a:rPr>
              <a:t>руководству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pPr lvl="1"/>
            <a:r>
              <a:rPr lang="ru-RU" dirty="0" smtClean="0"/>
              <a:t>#1  Юридическая </a:t>
            </a:r>
            <a:r>
              <a:rPr lang="ru-RU" dirty="0" smtClean="0">
                <a:solidFill>
                  <a:schemeClr val="bg1"/>
                </a:solidFill>
              </a:rPr>
              <a:t>ответственность организации</a:t>
            </a:r>
            <a:endParaRPr lang="ru-RU" sz="2000" dirty="0" smtClean="0">
              <a:solidFill>
                <a:schemeClr val="bg1"/>
              </a:solidFill>
            </a:endParaRPr>
          </a:p>
          <a:p>
            <a:endParaRPr lang="ru-RU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Причины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/>
              <a:t>Сегодняшние доноры связываются своей историей………………….</a:t>
            </a:r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i="1" dirty="0" smtClean="0"/>
              <a:t>Вы должны заработать наши дары</a:t>
            </a:r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i="1" dirty="0" smtClean="0"/>
              <a:t>«Измененные жизни»</a:t>
            </a:r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i="1" dirty="0" smtClean="0"/>
              <a:t>Церкви должны обеспечить одно служение</a:t>
            </a:r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i="1" dirty="0" smtClean="0"/>
              <a:t>«Измененные жизни»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20574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Питер </a:t>
            </a:r>
            <a:r>
              <a:rPr lang="ru-RU" dirty="0" err="1" smtClean="0"/>
              <a:t>Дракер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писал в великой маленькой книжке</a:t>
            </a:r>
            <a:br>
              <a:rPr lang="ru-RU" dirty="0" smtClean="0"/>
            </a:br>
            <a:r>
              <a:rPr lang="ru-RU" i="1" dirty="0" smtClean="0"/>
              <a:t>Управление неприбыльной организацией</a:t>
            </a:r>
            <a:endParaRPr lang="ru-RU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839200" cy="4495800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/>
              <a:t>		«Бизнес выполняет свою задачу, когда покупатель покупает продукт, платит за него и остается довольным им. Правительство выполняет свою функцию, когда полиция является эффективной. Организация, не дающая прибыль, не производит ни товара, ни услуг, ничего не контролирует. Ее товар – это не  пара ботинок, она не проводит  эффективного регулирования. Ее продуктом является измененные человеческие души. Неприбыльные организации – это агенты по изменению людей. Их «продукт» - это исцеленный человек, ребенок, которого научили, молодой человек или женщина, выросшие в людей с достоинством; изменение человеческой жизни в целом»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lvl="0"/>
            <a:r>
              <a:rPr lang="ru-RU" dirty="0" smtClean="0"/>
              <a:t>Причины пожертвований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80560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		Когда церковь постоянно показывает своим членам как улучшается жизнь через служение, тогда такая церковь/конференция/миссия получает поддержку!</a:t>
            </a:r>
            <a:endParaRPr lang="ru-RU" i="1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 </a:t>
            </a:r>
            <a:endParaRPr lang="ru-RU" i="1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 </a:t>
            </a:r>
            <a:endParaRPr lang="ru-RU" i="1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 </a:t>
            </a:r>
            <a:endParaRPr lang="ru-RU" i="1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		Когда член знает глубоко в своей собственной душе, что они приблизились ко кресту через опыты служения – тогда они будут жертвовать такой церкви!</a:t>
            </a:r>
            <a:endParaRPr lang="ru-RU" i="1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8080"/>
                </a:solidFill>
              </a:rPr>
              <a:t> </a:t>
            </a:r>
            <a:endParaRPr lang="ru-RU" i="1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991</TotalTime>
  <Words>438</Words>
  <Application>Microsoft Office PowerPoint</Application>
  <PresentationFormat>Экран (4:3)</PresentationFormat>
  <Paragraphs>183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Apex</vt:lpstr>
      <vt:lpstr>Служение Службы доверия       Всемирное совещание СД       Март 2011</vt:lpstr>
      <vt:lpstr>Статистика пожертвований</vt:lpstr>
      <vt:lpstr>Статистика пожертвований  </vt:lpstr>
      <vt:lpstr>Статистика пожертвований </vt:lpstr>
      <vt:lpstr>Статистика</vt:lpstr>
      <vt:lpstr>Благотворительные причины пожертвований</vt:lpstr>
      <vt:lpstr>Причины пожертвований</vt:lpstr>
      <vt:lpstr>Питер Дракер писал в великой маленькой книжке Управление неприбыльной организацией</vt:lpstr>
      <vt:lpstr>Причины пожертвований</vt:lpstr>
      <vt:lpstr>Директор служения планирования пожертвований и доверия</vt:lpstr>
      <vt:lpstr>Директор служения планируемых пожертвований и доверия</vt:lpstr>
      <vt:lpstr>Три источника пожертвований</vt:lpstr>
      <vt:lpstr> Наши заработанные доходы  </vt:lpstr>
      <vt:lpstr>Наши накопленные ресурсы</vt:lpstr>
      <vt:lpstr>Наши окончательные планы пожертвований</vt:lpstr>
      <vt:lpstr>Наши окончательные планы пожертвований</vt:lpstr>
      <vt:lpstr>Процесс «не делать ничего»</vt:lpstr>
      <vt:lpstr>Процесс «ничего не делать»</vt:lpstr>
      <vt:lpstr>Что мне делать?</vt:lpstr>
      <vt:lpstr>Что я сделаю, чтобы обеспечить руководство</vt:lpstr>
      <vt:lpstr>Три причины, чтобы люди жертвовали</vt:lpstr>
      <vt:lpstr>Помни</vt:lpstr>
    </vt:vector>
  </TitlesOfParts>
  <Company>General Conference of Seventh-day Adventists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DodgeG</dc:creator>
  <cp:lastModifiedBy>Liberansky</cp:lastModifiedBy>
  <cp:revision>96</cp:revision>
  <dcterms:created xsi:type="dcterms:W3CDTF">2011-03-09T20:04:10Z</dcterms:created>
  <dcterms:modified xsi:type="dcterms:W3CDTF">2011-05-12T07:57:31Z</dcterms:modified>
</cp:coreProperties>
</file>